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65" r:id="rId2"/>
    <p:sldId id="269" r:id="rId3"/>
    <p:sldId id="268" r:id="rId4"/>
    <p:sldId id="266" r:id="rId5"/>
    <p:sldId id="271" r:id="rId6"/>
    <p:sldId id="257" r:id="rId7"/>
    <p:sldId id="288" r:id="rId8"/>
    <p:sldId id="260" r:id="rId9"/>
    <p:sldId id="270" r:id="rId10"/>
    <p:sldId id="262" r:id="rId11"/>
    <p:sldId id="294" r:id="rId12"/>
    <p:sldId id="272" r:id="rId13"/>
    <p:sldId id="276" r:id="rId14"/>
    <p:sldId id="293" r:id="rId15"/>
    <p:sldId id="277" r:id="rId16"/>
    <p:sldId id="292" r:id="rId17"/>
    <p:sldId id="283" r:id="rId18"/>
    <p:sldId id="296" r:id="rId19"/>
    <p:sldId id="278" r:id="rId20"/>
    <p:sldId id="279" r:id="rId21"/>
    <p:sldId id="280" r:id="rId22"/>
    <p:sldId id="281" r:id="rId23"/>
    <p:sldId id="291" r:id="rId24"/>
    <p:sldId id="263" r:id="rId25"/>
    <p:sldId id="289" r:id="rId26"/>
    <p:sldId id="290" r:id="rId27"/>
    <p:sldId id="295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71" autoAdjust="0"/>
  </p:normalViewPr>
  <p:slideViewPr>
    <p:cSldViewPr>
      <p:cViewPr>
        <p:scale>
          <a:sx n="110" d="100"/>
          <a:sy n="110" d="100"/>
        </p:scale>
        <p:origin x="-924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Race Expo Participants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Runners</c:v>
                </c:pt>
              </c:strCache>
            </c:strRef>
          </c:tx>
          <c:cat>
            <c:strRef>
              <c:f>Sheet1!$A$3:$A$6</c:f>
              <c:strCache>
                <c:ptCount val="4"/>
                <c:pt idx="0">
                  <c:v> Donna Race</c:v>
                </c:pt>
                <c:pt idx="1">
                  <c:v>River Run</c:v>
                </c:pt>
                <c:pt idx="2">
                  <c:v>Peachtree Race</c:v>
                </c:pt>
                <c:pt idx="3">
                  <c:v>Jax Marathon</c:v>
                </c:pt>
              </c:strCache>
            </c:strRef>
          </c:cat>
          <c:val>
            <c:numRef>
              <c:f>Sheet1!$B$3:$B$6</c:f>
              <c:numCache>
                <c:formatCode>General</c:formatCode>
                <c:ptCount val="4"/>
                <c:pt idx="0">
                  <c:v>5800</c:v>
                </c:pt>
                <c:pt idx="1">
                  <c:v>14900</c:v>
                </c:pt>
                <c:pt idx="2">
                  <c:v>57660</c:v>
                </c:pt>
                <c:pt idx="3">
                  <c:v>2200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4D1B39F-84DB-4659-B07A-F35F462AFFF3}" type="datetimeFigureOut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6853C08-A321-4950-8108-9E4DD9B5B9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513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78434CAB-2D70-4EB9-B72C-51691AA1806E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72D65-8C67-48EC-9193-70402DBC6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3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0EEB6-7C1C-4E3C-9912-8A2C5081E98E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0DDC1-0700-45DF-94C3-8CEEC356F0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0772F-3071-4AE7-AC5A-44B859C16B12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06660-BC39-4EE1-89F8-CE872C9C24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0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15E00-BFC0-4FCC-8B08-54270859CCBD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0FA9A-AF62-4FCF-AC13-11327DDA8F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2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C89-CFB7-47B9-B79A-BA639988BCBF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73B71-ABDE-44B0-8C25-084638667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81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EEB1B-BD5D-426E-8DFB-BE95898534B4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44F9D-EA99-4FCD-A4BF-9E1CB080B3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D46A0-7075-4D14-BB4B-B7D8B72AAE2D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9461E-448F-40C7-B4F3-B26D2386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67B5F-C9EE-4EAC-9425-011817694AA5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165F7-00B3-470A-B129-66EB361554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7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106AA-7D25-432B-8F3A-74B8A3BDFF35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6F766-84ED-4497-B311-77B0A68B0A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2E5F8-6069-449A-AED6-84AF11CACC5C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01036-F1AB-4ED1-B83E-3C7C847B5E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8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A8482-4828-40A3-BA1C-515E6546B4AE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4848F-4140-4362-BB9B-749E5B336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92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E8E1B2A-6461-462D-A888-26B06997C2FA}" type="datetime1">
              <a:rPr lang="en-US"/>
              <a:pPr>
                <a:defRPr/>
              </a:pPr>
              <a:t>5/12/2015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YLDP 2015 - Team 1 - The GYB 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E8A23EC-976A-471C-8A42-043B4BFC5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1" r:id="rId2"/>
    <p:sldLayoutId id="2147483756" r:id="rId3"/>
    <p:sldLayoutId id="2147483752" r:id="rId4"/>
    <p:sldLayoutId id="2147483753" r:id="rId5"/>
    <p:sldLayoutId id="2147483757" r:id="rId6"/>
    <p:sldLayoutId id="2147483758" r:id="rId7"/>
    <p:sldLayoutId id="2147483759" r:id="rId8"/>
    <p:sldLayoutId id="2147483760" r:id="rId9"/>
    <p:sldLayoutId id="2147483754" r:id="rId10"/>
    <p:sldLayoutId id="214748376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bls.gov/fls/india.htm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 </a:t>
            </a:r>
            <a:r>
              <a:rPr lang="en-US" dirty="0"/>
              <a:t>YLDP </a:t>
            </a:r>
            <a:r>
              <a:rPr lang="en-US" dirty="0" smtClean="0"/>
              <a:t>TEAM 1</a:t>
            </a:r>
            <a:br>
              <a:rPr lang="en-US" dirty="0" smtClean="0"/>
            </a:br>
            <a:r>
              <a:rPr lang="en-US" dirty="0" smtClean="0"/>
              <a:t>Business Case Presentation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550" dirty="0"/>
              <a:t>Trinity – </a:t>
            </a:r>
            <a:r>
              <a:rPr lang="en-US" sz="1550" dirty="0" err="1"/>
              <a:t>Shouk</a:t>
            </a:r>
            <a:r>
              <a:rPr lang="en-US" sz="1550" dirty="0"/>
              <a:t> – </a:t>
            </a:r>
            <a:r>
              <a:rPr lang="en-US" sz="1550" dirty="0" smtClean="0"/>
              <a:t>Tiana </a:t>
            </a:r>
            <a:r>
              <a:rPr lang="en-US" sz="1550" dirty="0"/>
              <a:t>– </a:t>
            </a:r>
            <a:r>
              <a:rPr lang="en-US" sz="1550" dirty="0" err="1"/>
              <a:t>Chariss</a:t>
            </a:r>
            <a:r>
              <a:rPr lang="en-US" sz="1550" dirty="0"/>
              <a:t> – Jocelyne – Heidi – </a:t>
            </a:r>
            <a:r>
              <a:rPr lang="en-US" sz="1550" dirty="0" err="1"/>
              <a:t>Vallesia</a:t>
            </a:r>
            <a:r>
              <a:rPr lang="en-US" sz="1550" dirty="0"/>
              <a:t> </a:t>
            </a:r>
            <a:endParaRPr lang="en-US" sz="155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981200" y="477322"/>
            <a:ext cx="5181600" cy="2646878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prstTxWarp prst="textStop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6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GYB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Manufacturing Plan and Cost  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775" cy="49371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Approximate average hourly compensation cost per the US Department of Labor:</a:t>
            </a:r>
          </a:p>
          <a:p>
            <a:pPr lvl="1" eaLnBrk="1" hangingPunct="1"/>
            <a:r>
              <a:rPr lang="en-US" altLang="en-US" dirty="0" smtClean="0"/>
              <a:t>India &amp; </a:t>
            </a:r>
            <a:r>
              <a:rPr lang="en-US" altLang="en-US" dirty="0" err="1" smtClean="0"/>
              <a:t>Phillippines</a:t>
            </a:r>
            <a:r>
              <a:rPr lang="en-US" altLang="en-US" dirty="0" smtClean="0"/>
              <a:t>: $5</a:t>
            </a:r>
          </a:p>
          <a:p>
            <a:pPr lvl="1" eaLnBrk="1" hangingPunct="1"/>
            <a:r>
              <a:rPr lang="en-US" altLang="en-US" dirty="0" smtClean="0"/>
              <a:t>US: $100</a:t>
            </a:r>
          </a:p>
          <a:p>
            <a:pPr eaLnBrk="1" hangingPunct="1"/>
            <a:endParaRPr lang="en-US" altLang="en-US" dirty="0" smtClean="0">
              <a:solidFill>
                <a:schemeClr val="tx2"/>
              </a:solidFill>
              <a:hlinkClick r:id="rId2"/>
            </a:endParaRPr>
          </a:p>
          <a:p>
            <a:pPr eaLnBrk="1" hangingPunct="1"/>
            <a:endParaRPr lang="en-US" altLang="en-US" dirty="0" smtClean="0">
              <a:solidFill>
                <a:schemeClr val="tx2"/>
              </a:solidFill>
              <a:hlinkClick r:id="rId2"/>
            </a:endParaRPr>
          </a:p>
          <a:p>
            <a:pPr eaLnBrk="1" hangingPunct="1"/>
            <a:endParaRPr lang="en-US" altLang="en-US" dirty="0" smtClean="0">
              <a:solidFill>
                <a:schemeClr val="tx2"/>
              </a:solidFill>
              <a:hlinkClick r:id="rId2"/>
            </a:endParaRPr>
          </a:p>
          <a:p>
            <a:pPr eaLnBrk="1" hangingPunct="1"/>
            <a:endParaRPr lang="en-US" altLang="en-US" dirty="0" smtClean="0">
              <a:solidFill>
                <a:schemeClr val="tx2"/>
              </a:solidFill>
              <a:hlinkClick r:id="rId2"/>
            </a:endParaRPr>
          </a:p>
          <a:p>
            <a:pPr eaLnBrk="1" hangingPunct="1"/>
            <a:endParaRPr lang="en-US" altLang="en-US" dirty="0" smtClean="0">
              <a:solidFill>
                <a:schemeClr val="tx2"/>
              </a:solidFill>
              <a:hlinkClick r:id="rId2"/>
            </a:endParaRPr>
          </a:p>
          <a:p>
            <a:pPr eaLnBrk="1" hangingPunct="1"/>
            <a:endParaRPr lang="en-US" altLang="en-US" dirty="0" smtClean="0">
              <a:solidFill>
                <a:schemeClr val="tx2"/>
              </a:solidFill>
              <a:hlinkClick r:id="rId2"/>
            </a:endParaRPr>
          </a:p>
          <a:p>
            <a:pPr eaLnBrk="1" hangingPunct="1"/>
            <a:endParaRPr lang="en-US" altLang="en-US" dirty="0" smtClean="0">
              <a:solidFill>
                <a:schemeClr val="tx2"/>
              </a:solidFill>
              <a:hlinkClick r:id="rId2"/>
            </a:endParaRPr>
          </a:p>
          <a:p>
            <a:pPr eaLnBrk="1" hangingPunct="1"/>
            <a:endParaRPr lang="en-US" altLang="en-US" dirty="0" smtClean="0">
              <a:solidFill>
                <a:schemeClr val="tx2"/>
              </a:solidFill>
              <a:hlinkClick r:id="rId2"/>
            </a:endParaRPr>
          </a:p>
          <a:p>
            <a:pPr eaLnBrk="1" hangingPunct="1"/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632325" y="1216025"/>
            <a:ext cx="4041775" cy="4937125"/>
          </a:xfrm>
        </p:spPr>
        <p:txBody>
          <a:bodyPr/>
          <a:lstStyle/>
          <a:p>
            <a:pPr marL="0" indent="0" eaLnBrk="1" hangingPunct="1">
              <a:buFont typeface="Wingdings 3" pitchFamily="18" charset="2"/>
              <a:buNone/>
              <a:defRPr/>
            </a:pPr>
            <a:r>
              <a:rPr lang="en-US" dirty="0" smtClean="0">
                <a:solidFill>
                  <a:schemeClr val="tx2"/>
                </a:solidFill>
              </a:rPr>
              <a:t>GYB Product Cost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chemeClr val="tx2"/>
                </a:solidFill>
              </a:rPr>
              <a:t>Materials</a:t>
            </a:r>
          </a:p>
          <a:p>
            <a:pPr lvl="1" eaLnBrk="1" hangingPunct="1">
              <a:defRPr/>
            </a:pPr>
            <a:r>
              <a:rPr lang="en-US" dirty="0" smtClean="0"/>
              <a:t>IR Sensor = $12.50</a:t>
            </a:r>
          </a:p>
          <a:p>
            <a:pPr lvl="1" eaLnBrk="1" hangingPunct="1">
              <a:defRPr/>
            </a:pPr>
            <a:r>
              <a:rPr lang="en-US" dirty="0" smtClean="0"/>
              <a:t>Neoprene = $0.05</a:t>
            </a:r>
          </a:p>
          <a:p>
            <a:pPr lvl="1" eaLnBrk="1" hangingPunct="1">
              <a:defRPr/>
            </a:pPr>
            <a:r>
              <a:rPr lang="en-US" dirty="0" err="1" smtClean="0"/>
              <a:t>Invense</a:t>
            </a:r>
            <a:r>
              <a:rPr lang="en-US" dirty="0" smtClean="0"/>
              <a:t> Chip = $5.97</a:t>
            </a:r>
          </a:p>
          <a:p>
            <a:pPr eaLnBrk="1" hangingPunct="1">
              <a:defRPr/>
            </a:pPr>
            <a:endParaRPr lang="en-US" dirty="0" smtClean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lang="en-US" dirty="0" smtClean="0">
                <a:solidFill>
                  <a:schemeClr val="tx2"/>
                </a:solidFill>
              </a:rPr>
              <a:t>Assembly = $5.00</a:t>
            </a:r>
          </a:p>
          <a:p>
            <a:pPr eaLnBrk="1" hangingPunct="1">
              <a:defRPr/>
            </a:pPr>
            <a:endParaRPr lang="en-US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lang="en-US" dirty="0" smtClean="0">
                <a:solidFill>
                  <a:schemeClr val="tx2"/>
                </a:solidFill>
              </a:rPr>
              <a:t>Total Cost = $23.52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t="14792" r="18243" b="6250"/>
          <a:stretch>
            <a:fillRect/>
          </a:stretch>
        </p:blipFill>
        <p:spPr bwMode="auto">
          <a:xfrm>
            <a:off x="1066800" y="3887788"/>
            <a:ext cx="28321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Box 2"/>
          <p:cNvSpPr txBox="1">
            <a:spLocks noChangeArrowheads="1"/>
          </p:cNvSpPr>
          <p:nvPr/>
        </p:nvSpPr>
        <p:spPr bwMode="auto">
          <a:xfrm>
            <a:off x="609600" y="6091238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i="1" dirty="0">
                <a:solidFill>
                  <a:schemeClr val="tx2"/>
                </a:solidFill>
                <a:latin typeface="Calibri" pitchFamily="34" charset="0"/>
              </a:rPr>
              <a:t>Graph taken from the United States Department of Labor </a:t>
            </a:r>
            <a:r>
              <a:rPr lang="en-US" altLang="en-US" sz="1200" i="1" u="sng" dirty="0">
                <a:solidFill>
                  <a:schemeClr val="tx2"/>
                </a:solidFill>
                <a:latin typeface="Calibri" pitchFamily="34" charset="0"/>
              </a:rPr>
              <a:t>http://www.bls.gov/fls/india.htm#data_features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i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559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Marketing Research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en-US" dirty="0" smtClean="0"/>
              <a:t>Races In The USA</a:t>
            </a:r>
          </a:p>
          <a:p>
            <a:pPr lvl="1"/>
            <a:r>
              <a:rPr lang="en-US" altLang="en-US" dirty="0" smtClean="0"/>
              <a:t>Approximately 1,100 races per year</a:t>
            </a:r>
          </a:p>
          <a:p>
            <a:pPr lvl="1"/>
            <a:r>
              <a:rPr lang="en-US" altLang="en-US" dirty="0" smtClean="0"/>
              <a:t>Approximately 4 major races are held in Jacksonville, FL annually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4191000" y="2667000"/>
          <a:ext cx="4267200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96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Marketing Research 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343400" cy="4937125"/>
          </a:xfrm>
        </p:spPr>
        <p:txBody>
          <a:bodyPr/>
          <a:lstStyle/>
          <a:p>
            <a:pPr eaLnBrk="1" hangingPunct="1"/>
            <a:r>
              <a:rPr lang="en-US" altLang="en-US" dirty="0"/>
              <a:t>Target market is people who desire to keep fit</a:t>
            </a:r>
          </a:p>
          <a:p>
            <a:pPr lvl="1" eaLnBrk="1" hangingPunct="1"/>
            <a:r>
              <a:rPr lang="en-US" altLang="en-US" dirty="0"/>
              <a:t>Exercise enthusiast </a:t>
            </a:r>
          </a:p>
          <a:p>
            <a:pPr lvl="1" eaLnBrk="1" hangingPunct="1"/>
            <a:r>
              <a:rPr lang="en-US" altLang="en-US" dirty="0"/>
              <a:t>Walkers, Joggers, Runners and Cyclists</a:t>
            </a:r>
          </a:p>
          <a:p>
            <a:pPr eaLnBrk="1" hangingPunct="1"/>
            <a:r>
              <a:rPr lang="en-US" altLang="en-US" dirty="0"/>
              <a:t>The percentage of people who </a:t>
            </a:r>
            <a:r>
              <a:rPr lang="en-US" altLang="en-US" dirty="0" smtClean="0"/>
              <a:t>consider </a:t>
            </a:r>
            <a:r>
              <a:rPr lang="en-US" altLang="en-US" dirty="0"/>
              <a:t>themselves to be </a:t>
            </a:r>
            <a:r>
              <a:rPr lang="en-US" altLang="en-US" dirty="0" smtClean="0"/>
              <a:t>athletic </a:t>
            </a:r>
            <a:r>
              <a:rPr lang="en-US" altLang="en-US" dirty="0"/>
              <a:t>is 87% based on the 2014</a:t>
            </a:r>
          </a:p>
          <a:p>
            <a:pPr eaLnBrk="1" hangingPunct="1"/>
            <a:r>
              <a:rPr lang="en-US" altLang="en-US" dirty="0"/>
              <a:t> USA population of 318,900,000.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3000" y="4724400"/>
            <a:ext cx="3657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buNone/>
            </a:pPr>
            <a:r>
              <a:rPr lang="en-US" altLang="en-US" sz="2000" b="1" dirty="0"/>
              <a:t>Target Audience:</a:t>
            </a:r>
          </a:p>
          <a:p>
            <a:pPr lvl="1" eaLnBrk="1" hangingPunct="1">
              <a:buNone/>
            </a:pPr>
            <a:r>
              <a:rPr lang="en-US" altLang="en-US" sz="2000" b="1" dirty="0"/>
              <a:t>Male </a:t>
            </a:r>
            <a:r>
              <a:rPr lang="en-US" altLang="en-US" sz="2000" b="1" dirty="0" smtClean="0"/>
              <a:t>Runners</a:t>
            </a:r>
            <a:r>
              <a:rPr lang="en-US" altLang="en-US" sz="2000" b="1" dirty="0"/>
              <a:t> </a:t>
            </a:r>
            <a:r>
              <a:rPr lang="en-US" altLang="en-US" sz="2000" b="1" dirty="0" smtClean="0"/>
              <a:t>           18 to 40</a:t>
            </a:r>
            <a:endParaRPr lang="en-US" altLang="en-US" sz="2000" b="1" dirty="0"/>
          </a:p>
          <a:p>
            <a:pPr lvl="1" eaLnBrk="1" hangingPunct="1">
              <a:buNone/>
            </a:pPr>
            <a:r>
              <a:rPr lang="en-US" altLang="en-US" sz="2000" b="1" dirty="0"/>
              <a:t>Female </a:t>
            </a:r>
            <a:r>
              <a:rPr lang="en-US" altLang="en-US" sz="2000" b="1" dirty="0" smtClean="0"/>
              <a:t>Runners</a:t>
            </a:r>
            <a:r>
              <a:rPr lang="en-US" altLang="en-US" sz="2000" b="1" dirty="0"/>
              <a:t> </a:t>
            </a:r>
            <a:r>
              <a:rPr lang="en-US" altLang="en-US" sz="2000" b="1" dirty="0" smtClean="0"/>
              <a:t>       16 to </a:t>
            </a:r>
            <a:r>
              <a:rPr lang="en-US" altLang="en-US" sz="2000" b="1" dirty="0"/>
              <a:t>39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4056509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921125"/>
            <a:ext cx="3014662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Marketing Plan – 1</a:t>
            </a:r>
            <a:r>
              <a:rPr lang="en-US" altLang="en-US" baseline="30000" dirty="0" smtClean="0"/>
              <a:t>st</a:t>
            </a:r>
            <a:r>
              <a:rPr lang="en-US" altLang="en-US" dirty="0" smtClean="0"/>
              <a:t> year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Florida-Georgia and adjacent states</a:t>
            </a:r>
          </a:p>
          <a:p>
            <a:pPr eaLnBrk="1" hangingPunct="1"/>
            <a:r>
              <a:rPr lang="en-US" altLang="en-US" dirty="0" smtClean="0"/>
              <a:t>Race Expos – 5% of participants is 4,028</a:t>
            </a:r>
          </a:p>
          <a:p>
            <a:pPr lvl="1" eaLnBrk="1" hangingPunct="1"/>
            <a:r>
              <a:rPr lang="en-US" altLang="en-US" dirty="0" smtClean="0"/>
              <a:t>Race packet flyers - $1,500</a:t>
            </a:r>
          </a:p>
          <a:p>
            <a:pPr eaLnBrk="1" hangingPunct="1"/>
            <a:r>
              <a:rPr lang="en-US" altLang="en-US" dirty="0" smtClean="0"/>
              <a:t>TV </a:t>
            </a:r>
            <a:r>
              <a:rPr lang="en-US" altLang="en-US" dirty="0"/>
              <a:t>Commercial - $50,000</a:t>
            </a:r>
          </a:p>
          <a:p>
            <a:pPr eaLnBrk="1" hangingPunct="1"/>
            <a:r>
              <a:rPr lang="en-US" altLang="en-US" dirty="0" smtClean="0"/>
              <a:t>Social Media – Facebook Page, Twitter Account, </a:t>
            </a:r>
            <a:r>
              <a:rPr lang="en-US" altLang="en-US" dirty="0" err="1" smtClean="0"/>
              <a:t>etc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14800"/>
            <a:ext cx="41878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7677" y="3810000"/>
            <a:ext cx="2889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Major Races Around Florida-Georgia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810000"/>
            <a:ext cx="155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Geographical Area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Marketing Plan – after 1</a:t>
            </a:r>
            <a:r>
              <a:rPr lang="en-US" altLang="en-US" baseline="30000" dirty="0" smtClean="0"/>
              <a:t>st</a:t>
            </a:r>
            <a:r>
              <a:rPr lang="en-US" altLang="en-US" dirty="0" smtClean="0"/>
              <a:t> year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Race Expos – 25% of participants 20,140</a:t>
            </a:r>
          </a:p>
          <a:p>
            <a:pPr eaLnBrk="1" hangingPunct="1"/>
            <a:r>
              <a:rPr lang="en-US" altLang="en-US" dirty="0" smtClean="0"/>
              <a:t>Race packet flyers and booths -$2,000</a:t>
            </a:r>
          </a:p>
          <a:p>
            <a:pPr eaLnBrk="1" hangingPunct="1"/>
            <a:r>
              <a:rPr lang="en-US" altLang="en-US" dirty="0" smtClean="0"/>
              <a:t>TV Commercial - $50,000</a:t>
            </a:r>
          </a:p>
          <a:p>
            <a:pPr eaLnBrk="1" hangingPunct="1"/>
            <a:r>
              <a:rPr lang="en-US" altLang="en-US" dirty="0" smtClean="0"/>
              <a:t>Social Media  </a:t>
            </a:r>
          </a:p>
          <a:p>
            <a:pPr lvl="1" eaLnBrk="1" hangingPunct="1"/>
            <a:r>
              <a:rPr lang="en-US" altLang="en-US" dirty="0" smtClean="0"/>
              <a:t>Branded Mobile App - $100,000</a:t>
            </a:r>
          </a:p>
          <a:p>
            <a:pPr eaLnBrk="1" hangingPunct="1"/>
            <a:r>
              <a:rPr lang="en-US" altLang="en-US" dirty="0" smtClean="0"/>
              <a:t>Magazines - $1,500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267200" y="4038600"/>
            <a:ext cx="4648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1600" dirty="0"/>
              <a:t>Average allocations usually ranges between 9- </a:t>
            </a:r>
            <a:r>
              <a:rPr lang="en-US" altLang="en-US" sz="1600" dirty="0" smtClean="0"/>
              <a:t>12% of </a:t>
            </a:r>
            <a:r>
              <a:rPr lang="en-US" altLang="en-US" sz="1600" dirty="0"/>
              <a:t>the annual budget. </a:t>
            </a:r>
            <a:endParaRPr lang="en-US" altLang="en-US" sz="1500" dirty="0" smtClean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1500" dirty="0" smtClean="0"/>
              <a:t>Yahoo homepage- $600,000 for one day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1500" dirty="0" smtClean="0"/>
              <a:t>Facebook logout screen- $120,000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1500" dirty="0" smtClean="0"/>
              <a:t>Branded mobile app- $100,000 - $150,000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1500" dirty="0" smtClean="0"/>
              <a:t>Magazine- (full page) $1,500- $20,000 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1500" dirty="0" smtClean="0"/>
              <a:t>Television: $50,000- $75,000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500" dirty="0" smtClean="0"/>
              <a:t>Booth </a:t>
            </a:r>
            <a:r>
              <a:rPr lang="en-US" altLang="en-US" sz="1500" dirty="0"/>
              <a:t>sizes-  $500- $900 </a:t>
            </a:r>
          </a:p>
        </p:txBody>
      </p:sp>
    </p:spTree>
    <p:extLst>
      <p:ext uri="{BB962C8B-B14F-4D97-AF65-F5344CB8AC3E}">
        <p14:creationId xmlns:p14="http://schemas.microsoft.com/office/powerpoint/2010/main" val="17951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Financials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Year one plan is to sell to Florida and Georgia exclusively</a:t>
            </a:r>
          </a:p>
          <a:p>
            <a:pPr lvl="1" eaLnBrk="1" hangingPunct="1"/>
            <a:r>
              <a:rPr lang="en-US" altLang="en-US" sz="2100" dirty="0" smtClean="0"/>
              <a:t> </a:t>
            </a:r>
            <a:r>
              <a:rPr lang="en-US" altLang="en-US" sz="2400" dirty="0" smtClean="0"/>
              <a:t>Goal sales: 5% of race participants equaling 2,500 units </a:t>
            </a:r>
            <a:endParaRPr lang="en-US" altLang="en-US" sz="2400" dirty="0"/>
          </a:p>
          <a:p>
            <a:pPr lvl="1" eaLnBrk="1" hangingPunct="1"/>
            <a:r>
              <a:rPr lang="en-US" altLang="en-US" dirty="0" smtClean="0"/>
              <a:t>Jacksonville Marathon: 2014 Participants 2,200</a:t>
            </a:r>
          </a:p>
          <a:p>
            <a:pPr lvl="1" eaLnBrk="1" hangingPunct="1"/>
            <a:r>
              <a:rPr lang="en-US" altLang="en-US" dirty="0" smtClean="0"/>
              <a:t>26.2 Donna Race: 2014 Participants 5,800</a:t>
            </a:r>
          </a:p>
          <a:p>
            <a:pPr lvl="1" eaLnBrk="1" hangingPunct="1"/>
            <a:r>
              <a:rPr lang="en-US" altLang="en-US" dirty="0" smtClean="0"/>
              <a:t>River Race: 2014 Participants 14,900</a:t>
            </a:r>
          </a:p>
          <a:p>
            <a:pPr lvl="1" eaLnBrk="1" hangingPunct="1"/>
            <a:r>
              <a:rPr lang="en-US" altLang="en-US" dirty="0" smtClean="0"/>
              <a:t>Peachtree Road Race: 2014 Participants 57,600</a:t>
            </a:r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14800"/>
            <a:ext cx="41878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Fitness Tracker Sales</a:t>
            </a:r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1330" r="1524"/>
          <a:stretch/>
        </p:blipFill>
        <p:spPr bwMode="auto">
          <a:xfrm>
            <a:off x="1874981" y="2675352"/>
            <a:ext cx="5516419" cy="34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199" y="1295400"/>
            <a:ext cx="8107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3.3 million fitness trackers were sold between Apr 2013 and Mar 2014 – Business Insider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Unit sales have grown over 500% year over year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Business insider estimates growth will be over 500% next three years</a:t>
            </a:r>
          </a:p>
        </p:txBody>
      </p:sp>
    </p:spTree>
    <p:extLst>
      <p:ext uri="{BB962C8B-B14F-4D97-AF65-F5344CB8AC3E}">
        <p14:creationId xmlns:p14="http://schemas.microsoft.com/office/powerpoint/2010/main" val="132384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81" y="4114800"/>
            <a:ext cx="2640836" cy="201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Financial Assumptions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Start selling product on 2016</a:t>
            </a:r>
          </a:p>
          <a:p>
            <a:r>
              <a:rPr lang="en-US" dirty="0" smtClean="0"/>
              <a:t>Cost to manufacture stays constant due to contract agreement with vendors</a:t>
            </a:r>
          </a:p>
          <a:p>
            <a:r>
              <a:rPr lang="en-US" dirty="0" smtClean="0"/>
              <a:t>Average selling price stays constant – it could be increased as popularity increases</a:t>
            </a:r>
          </a:p>
          <a:p>
            <a:r>
              <a:rPr lang="en-US" dirty="0" smtClean="0"/>
              <a:t>Initial Loan - $605,000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Market Curve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Our Units Forecast Curve</a:t>
            </a:r>
            <a:endParaRPr lang="en-US" dirty="0"/>
          </a:p>
        </p:txBody>
      </p:sp>
      <p:sp>
        <p:nvSpPr>
          <p:cNvPr id="297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1330" r="1524"/>
          <a:stretch/>
        </p:blipFill>
        <p:spPr bwMode="auto">
          <a:xfrm>
            <a:off x="5418780" y="1831731"/>
            <a:ext cx="2640836" cy="167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Details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YLDP 2015 - Team 1 - The GYB 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128693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3450" y="5953780"/>
            <a:ext cx="7082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Profit after 5 Years (loan paid) = $1,103,070</a:t>
            </a:r>
            <a:endParaRPr lang="en-US" sz="2800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6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Summary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the GYB – Product Overview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1381125"/>
          </a:xfrm>
        </p:spPr>
        <p:txBody>
          <a:bodyPr/>
          <a:lstStyle/>
          <a:p>
            <a:pPr algn="ctr" eaLnBrk="1" hangingPunct="1"/>
            <a:r>
              <a:rPr lang="en-US" altLang="en-US" smtClean="0"/>
              <a:t>Ever been scared to go running on the street and not know a car is coming?</a:t>
            </a:r>
          </a:p>
        </p:txBody>
      </p:sp>
      <p:sp>
        <p:nvSpPr>
          <p:cNvPr id="11268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143000"/>
            <a:ext cx="4041775" cy="1371600"/>
          </a:xfrm>
        </p:spPr>
        <p:txBody>
          <a:bodyPr/>
          <a:lstStyle/>
          <a:p>
            <a:pPr algn="ctr" eaLnBrk="1" hangingPunct="1"/>
            <a:r>
              <a:rPr lang="en-US" altLang="en-US" smtClean="0"/>
              <a:t>Ever been scared to walk by yourself at night?</a:t>
            </a: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7" t="39166" r="50000" b="22600"/>
          <a:stretch>
            <a:fillRect/>
          </a:stretch>
        </p:blipFill>
        <p:spPr bwMode="auto">
          <a:xfrm>
            <a:off x="457200" y="2895600"/>
            <a:ext cx="4041775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5" t="31667" r="44714" b="15625"/>
          <a:stretch>
            <a:fillRect/>
          </a:stretch>
        </p:blipFill>
        <p:spPr bwMode="auto">
          <a:xfrm>
            <a:off x="4648200" y="2895600"/>
            <a:ext cx="4041775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Team 1 Lessons Learned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Being on a team is about trusting and counting on each other to do their part</a:t>
            </a:r>
          </a:p>
          <a:p>
            <a:pPr eaLnBrk="1" hangingPunct="1"/>
            <a:r>
              <a:rPr lang="en-US" altLang="en-US" dirty="0" smtClean="0"/>
              <a:t>Everything is not going perfect and this experience has really helped me improve my patience</a:t>
            </a:r>
          </a:p>
          <a:p>
            <a:pPr eaLnBrk="1" hangingPunct="1"/>
            <a:r>
              <a:rPr lang="en-US" altLang="en-US" dirty="0" smtClean="0"/>
              <a:t>There is no “I” in Team Work</a:t>
            </a:r>
          </a:p>
          <a:p>
            <a:pPr eaLnBrk="1" hangingPunct="1"/>
            <a:r>
              <a:rPr lang="en-US" altLang="en-US" dirty="0" smtClean="0"/>
              <a:t>This program has helped set me up for a glimpse of the real world</a:t>
            </a:r>
          </a:p>
          <a:p>
            <a:pPr eaLnBrk="1" hangingPunct="1"/>
            <a:r>
              <a:rPr lang="en-US" altLang="en-US" dirty="0" smtClean="0"/>
              <a:t>Stay organized and make sure you have good communication with the ones you are working along side with</a:t>
            </a:r>
            <a:endParaRPr lang="en-US" altLang="en-US" dirty="0"/>
          </a:p>
          <a:p>
            <a:pPr eaLnBrk="1" hangingPunct="1"/>
            <a:r>
              <a:rPr lang="en-US" altLang="en-US" dirty="0" smtClean="0"/>
              <a:t>The world is filled with unique people and when we come together we create something special</a:t>
            </a:r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sp>
        <p:nvSpPr>
          <p:cNvPr id="5" name="Rectangle 4"/>
          <p:cNvSpPr/>
          <p:nvPr/>
        </p:nvSpPr>
        <p:spPr>
          <a:xfrm>
            <a:off x="2133600" y="2893874"/>
            <a:ext cx="48006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endParaRPr lang="en-US" sz="5400" b="1" dirty="0" smtClean="0">
              <a:ln w="11430"/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sz="5400" b="1" cap="none" spc="0" dirty="0">
              <a:ln w="11430"/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Thank You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To Alejandra,  Tier,  and Cynthia for guiding us on our journey. </a:t>
            </a:r>
          </a:p>
          <a:p>
            <a:pPr eaLnBrk="1" hangingPunct="1"/>
            <a:r>
              <a:rPr lang="en-US" altLang="en-US" dirty="0" smtClean="0"/>
              <a:t>The </a:t>
            </a:r>
            <a:r>
              <a:rPr lang="en-US" altLang="en-US" dirty="0" err="1" smtClean="0"/>
              <a:t>YLDP</a:t>
            </a:r>
            <a:r>
              <a:rPr lang="en-US" altLang="en-US" dirty="0" smtClean="0"/>
              <a:t> program for giving us this opportunity to go through this real life experience. </a:t>
            </a:r>
          </a:p>
          <a:p>
            <a:pPr eaLnBrk="1" hangingPunct="1"/>
            <a:r>
              <a:rPr lang="en-US" altLang="en-US" dirty="0" smtClean="0"/>
              <a:t>Vistakon for believing in us! </a:t>
            </a:r>
          </a:p>
          <a:p>
            <a:pPr eaLnBrk="1" hangingPunct="1"/>
            <a:r>
              <a:rPr lang="en-US" altLang="en-US" dirty="0" smtClean="0"/>
              <a:t>The video recorder Mr. Antonio for helping us shoot our commercial. </a:t>
            </a:r>
          </a:p>
          <a:p>
            <a:pPr eaLnBrk="1" hangingPunct="1"/>
            <a:r>
              <a:rPr lang="en-US" altLang="en-US" dirty="0" smtClean="0"/>
              <a:t>Mark Hogan for the GYB drawing and prototype</a:t>
            </a:r>
          </a:p>
          <a:p>
            <a:pPr eaLnBrk="1" hangingPunct="1"/>
            <a:r>
              <a:rPr lang="en-US" altLang="en-US" dirty="0" smtClean="0"/>
              <a:t>Sarah Hudson for help with Finance</a:t>
            </a:r>
          </a:p>
          <a:p>
            <a:pPr eaLnBrk="1" hangingPunct="1"/>
            <a:r>
              <a:rPr lang="en-US" altLang="en-US" dirty="0" smtClean="0"/>
              <a:t>The Johnson and Johnson company for giving us something to experience and for giving us a sense of the real life we will be entering in a couple years.</a:t>
            </a:r>
          </a:p>
        </p:txBody>
      </p:sp>
      <p:sp>
        <p:nvSpPr>
          <p:cNvPr id="3277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Questions</a:t>
            </a:r>
          </a:p>
        </p:txBody>
      </p:sp>
      <p:pic>
        <p:nvPicPr>
          <p:cNvPr id="33795" name="Picture 4" descr="C:\Users\AVega19\AppData\Local\Microsoft\Windows\Temporary Internet Files\Content.IE5\XTFFY871\questions_graphic[1]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3250" y="2263775"/>
            <a:ext cx="2857500" cy="2847975"/>
          </a:xfrm>
          <a:noFill/>
        </p:spPr>
      </p:pic>
      <p:sp>
        <p:nvSpPr>
          <p:cNvPr id="3379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YLDP 2015 - Team 1 - The GYB 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5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Product Design -  Bluetooth Technology</a:t>
            </a:r>
          </a:p>
        </p:txBody>
      </p:sp>
      <p:sp>
        <p:nvSpPr>
          <p:cNvPr id="34819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775" cy="4937125"/>
          </a:xfrm>
        </p:spPr>
        <p:txBody>
          <a:bodyPr/>
          <a:lstStyle/>
          <a:p>
            <a:pPr eaLnBrk="1" hangingPunct="1"/>
            <a:r>
              <a:rPr lang="en-US" altLang="en-US" smtClean="0"/>
              <a:t>Characteristics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Bluegiga Technologies</a:t>
            </a:r>
          </a:p>
          <a:p>
            <a:pPr eaLnBrk="1" hangingPunct="1"/>
            <a:r>
              <a:rPr lang="en-US" altLang="en-US" smtClean="0"/>
              <a:t>$12.77 per unit</a:t>
            </a:r>
          </a:p>
          <a:p>
            <a:pPr eaLnBrk="1" hangingPunct="1"/>
            <a:r>
              <a:rPr lang="en-US" altLang="en-US" smtClean="0"/>
              <a:t>bluegiga.com</a:t>
            </a:r>
          </a:p>
        </p:txBody>
      </p:sp>
      <p:sp>
        <p:nvSpPr>
          <p:cNvPr id="34820" name="Content Placeholder 2"/>
          <p:cNvSpPr>
            <a:spLocks noGrp="1"/>
          </p:cNvSpPr>
          <p:nvPr>
            <p:ph sz="quarter" idx="2"/>
          </p:nvPr>
        </p:nvSpPr>
        <p:spPr>
          <a:xfrm>
            <a:off x="4632325" y="1216025"/>
            <a:ext cx="4041775" cy="4937125"/>
          </a:xfrm>
        </p:spPr>
        <p:txBody>
          <a:bodyPr/>
          <a:lstStyle/>
          <a:p>
            <a:pPr eaLnBrk="1" hangingPunct="1"/>
            <a:r>
              <a:rPr lang="en-US" altLang="en-US" sz="2300" smtClean="0"/>
              <a:t>The key features of Bluetooth technology is that is everywhere,  it is low power, and low cost</a:t>
            </a:r>
          </a:p>
          <a:p>
            <a:pPr eaLnBrk="1" hangingPunct="1"/>
            <a:r>
              <a:rPr lang="en-US" altLang="en-US" sz="2300" smtClean="0"/>
              <a:t>Bluetooth technology allows you to share voice, data, music, photos, videos and other information wirelessly between paired devices. </a:t>
            </a:r>
          </a:p>
          <a:p>
            <a:pPr eaLnBrk="1" hangingPunct="1"/>
            <a:r>
              <a:rPr lang="en-US" altLang="en-US" sz="2300" smtClean="0"/>
              <a:t>According to Bluetooth.com by 2015 approximately 700 million smartphones have Bluetooth capability </a:t>
            </a:r>
          </a:p>
          <a:p>
            <a:pPr eaLnBrk="1" hangingPunct="1"/>
            <a:endParaRPr lang="en-US" altLang="en-US" sz="2300" smtClean="0"/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5" t="38351" r="61139" b="22325"/>
          <a:stretch>
            <a:fillRect/>
          </a:stretch>
        </p:blipFill>
        <p:spPr bwMode="auto">
          <a:xfrm>
            <a:off x="1393825" y="2227263"/>
            <a:ext cx="2035175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mtClean="0"/>
              <a:t>Product Design – MPU-9255 </a:t>
            </a:r>
          </a:p>
        </p:txBody>
      </p:sp>
      <p:sp>
        <p:nvSpPr>
          <p:cNvPr id="1843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8600"/>
            <a:ext cx="14763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Content Placeholder 2"/>
          <p:cNvSpPr>
            <a:spLocks noGrp="1"/>
          </p:cNvSpPr>
          <p:nvPr>
            <p:ph sz="quarter" idx="2"/>
          </p:nvPr>
        </p:nvSpPr>
        <p:spPr>
          <a:xfrm>
            <a:off x="457200" y="1365250"/>
            <a:ext cx="5486400" cy="4881563"/>
          </a:xfrm>
        </p:spPr>
        <p:txBody>
          <a:bodyPr/>
          <a:lstStyle/>
          <a:p>
            <a:r>
              <a:rPr lang="en-US" altLang="en-US" sz="1800" smtClean="0"/>
              <a:t>The new </a:t>
            </a:r>
            <a:r>
              <a:rPr lang="en-US" altLang="en-US" sz="1800" b="1" smtClean="0"/>
              <a:t>MPU-9255</a:t>
            </a:r>
            <a:r>
              <a:rPr lang="en-US" altLang="en-US" sz="1800" smtClean="0"/>
              <a:t> is the company’s</a:t>
            </a:r>
            <a:r>
              <a:rPr lang="en-US" altLang="en-US" sz="1800" b="1" smtClean="0"/>
              <a:t> first generation 9-axis activity detection part, working in conjunction with the AAR™ activity detection library</a:t>
            </a:r>
            <a:r>
              <a:rPr lang="en-US" altLang="en-US" sz="1800" smtClean="0"/>
              <a:t>.    </a:t>
            </a:r>
          </a:p>
          <a:p>
            <a:endParaRPr lang="en-US" altLang="en-US" sz="1800" smtClean="0"/>
          </a:p>
          <a:p>
            <a:r>
              <a:rPr lang="en-US" altLang="en-US" sz="1800" smtClean="0"/>
              <a:t>The InvenSense ‘AlwaysOn’ low power sensor can detect run, walk, bike, no-motion, and sleep analysis on a wrist worn wearable device. </a:t>
            </a:r>
          </a:p>
          <a:p>
            <a:endParaRPr lang="en-US" altLang="en-US" sz="1800" smtClean="0"/>
          </a:p>
          <a:p>
            <a:r>
              <a:rPr lang="en-US" altLang="en-US" sz="1800" smtClean="0"/>
              <a:t>This solution is ideal for Smart Watch, Smart Band, and Fitness Tracker applications that want to enable the next generation features for wearable products.</a:t>
            </a:r>
          </a:p>
        </p:txBody>
      </p:sp>
      <p:pic>
        <p:nvPicPr>
          <p:cNvPr id="1843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2438400"/>
            <a:ext cx="24765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2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mtClean="0"/>
              <a:t>Product Design – MPU-9255 </a:t>
            </a:r>
          </a:p>
        </p:txBody>
      </p:sp>
      <p:sp>
        <p:nvSpPr>
          <p:cNvPr id="19459" name="Content Placeholder 1"/>
          <p:cNvSpPr>
            <a:spLocks noGrp="1"/>
          </p:cNvSpPr>
          <p:nvPr>
            <p:ph sz="quarter" idx="2"/>
          </p:nvPr>
        </p:nvSpPr>
        <p:spPr>
          <a:xfrm>
            <a:off x="381000" y="1295400"/>
            <a:ext cx="8534400" cy="4937125"/>
          </a:xfrm>
        </p:spPr>
        <p:txBody>
          <a:bodyPr/>
          <a:lstStyle/>
          <a:p>
            <a:r>
              <a:rPr lang="en-US" altLang="en-US" sz="2000" b="1" smtClean="0"/>
              <a:t>Activity Recognition</a:t>
            </a:r>
          </a:p>
          <a:p>
            <a:pPr lvl="1"/>
            <a:r>
              <a:rPr lang="en-US" altLang="en-US" sz="1800" smtClean="0"/>
              <a:t>This is one of the key underlying technologies required to make these ideas come to life and this is where motion interface plays a critical role.</a:t>
            </a:r>
            <a:endParaRPr lang="en-US" altLang="en-US" sz="2000" b="1" smtClean="0"/>
          </a:p>
          <a:p>
            <a:r>
              <a:rPr lang="en-US" altLang="en-US" sz="2000" b="1" smtClean="0"/>
              <a:t>Power Consumption</a:t>
            </a:r>
          </a:p>
          <a:p>
            <a:pPr lvl="1"/>
            <a:r>
              <a:rPr lang="en-US" altLang="en-US" sz="1700" smtClean="0"/>
              <a:t>In terms of power consumption, it is possible to build thin, light wearable sensor devices that can broadcast data throughout an entire sporting event or record data through an average day</a:t>
            </a:r>
          </a:p>
          <a:p>
            <a:r>
              <a:rPr lang="en-US" altLang="en-US" sz="2000" b="1" smtClean="0"/>
              <a:t>Form Factor</a:t>
            </a:r>
          </a:p>
          <a:p>
            <a:pPr lvl="1"/>
            <a:r>
              <a:rPr lang="en-US" altLang="en-US" sz="1700" smtClean="0"/>
              <a:t>Whether a wearable sensor is a wristwatch, a pod embedded in a shoe, or a device clipped to a belt, it must be comfortable, unobtrusive, and easy to remove.</a:t>
            </a:r>
          </a:p>
          <a:p>
            <a:r>
              <a:rPr lang="en-US" altLang="en-US" sz="2000" b="1" smtClean="0"/>
              <a:t>Wireless Connectivity</a:t>
            </a:r>
          </a:p>
          <a:p>
            <a:pPr lvl="1"/>
            <a:r>
              <a:rPr lang="en-US" altLang="en-US" sz="1700" smtClean="0"/>
              <a:t>The enabling force behind the wearable sensor revolution will be ultra-low power wireless connectivity that will transmit data from the wearable device to a phone, tablet, or PC via Bluetooth® smart technology (a lower power version of standard Bluetooth).</a:t>
            </a:r>
          </a:p>
          <a:p>
            <a:pPr lvl="1"/>
            <a:endParaRPr lang="en-US" altLang="en-US" sz="1700" smtClean="0"/>
          </a:p>
          <a:p>
            <a:endParaRPr lang="en-US" altLang="en-US" sz="2100" smtClean="0"/>
          </a:p>
        </p:txBody>
      </p:sp>
      <p:sp>
        <p:nvSpPr>
          <p:cNvPr id="19460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4876800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2743200"/>
            <a:ext cx="6350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886200"/>
            <a:ext cx="6175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752600"/>
            <a:ext cx="5746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"/>
            <a:ext cx="14763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82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Marketing Expense - Patents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The application filing fee for a basic utility patent is $330, which in addition to a $540 utility patent search fee and a $220 examination fee, plus patent fees of $980 after 3years.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Easily spend $10,000 and $20,000 filing for patents. 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Non- provisional patent application involves paying attorney fees between $5,000 and $15,000 or more. 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International patents are most expensive running up to $100,000 or higher. </a:t>
            </a:r>
          </a:p>
          <a:p>
            <a:pPr eaLnBrk="1" hangingPunct="1">
              <a:buNone/>
            </a:pPr>
            <a:endParaRPr lang="en-US" altLang="en-US" sz="2400" dirty="0" smtClean="0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  <p:extLst>
      <p:ext uri="{BB962C8B-B14F-4D97-AF65-F5344CB8AC3E}">
        <p14:creationId xmlns:p14="http://schemas.microsoft.com/office/powerpoint/2010/main" val="5558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the GYB – Product Overview</a:t>
            </a:r>
          </a:p>
        </p:txBody>
      </p:sp>
      <p:sp>
        <p:nvSpPr>
          <p:cNvPr id="12291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algn="just" eaLnBrk="1" hangingPunct="1"/>
            <a:r>
              <a:rPr lang="en-US" altLang="en-US" dirty="0" err="1" smtClean="0"/>
              <a:t>GYB</a:t>
            </a:r>
            <a:r>
              <a:rPr lang="en-US" altLang="en-US" dirty="0" smtClean="0"/>
              <a:t> stands for “Got Your Back”</a:t>
            </a:r>
          </a:p>
          <a:p>
            <a:pPr algn="just" eaLnBrk="1" hangingPunct="1"/>
            <a:r>
              <a:rPr lang="en-US" altLang="en-US" dirty="0" smtClean="0"/>
              <a:t>This watch or bike clip device was built to keep you safe</a:t>
            </a:r>
          </a:p>
          <a:p>
            <a:pPr lvl="1" algn="just" eaLnBrk="1" hangingPunct="1"/>
            <a:r>
              <a:rPr lang="en-US" altLang="en-US" dirty="0" smtClean="0"/>
              <a:t>Whenever you wear it you can go on the street and know if something/someone is approaching you</a:t>
            </a:r>
          </a:p>
          <a:p>
            <a:pPr algn="just" eaLnBrk="1" hangingPunct="1"/>
            <a:r>
              <a:rPr lang="en-US" altLang="en-US" dirty="0" smtClean="0"/>
              <a:t>There is </a:t>
            </a:r>
            <a:r>
              <a:rPr lang="en-US" altLang="en-US" b="1" dirty="0" smtClean="0"/>
              <a:t>NO</a:t>
            </a:r>
            <a:r>
              <a:rPr lang="en-US" altLang="en-US" dirty="0" smtClean="0"/>
              <a:t> product like the </a:t>
            </a:r>
            <a:r>
              <a:rPr lang="en-US" altLang="en-US" dirty="0" err="1" smtClean="0"/>
              <a:t>GYB</a:t>
            </a:r>
            <a:r>
              <a:rPr lang="en-US" altLang="en-US" dirty="0" smtClean="0"/>
              <a:t> currently in the Market</a:t>
            </a:r>
          </a:p>
        </p:txBody>
      </p:sp>
      <p:pic>
        <p:nvPicPr>
          <p:cNvPr id="12292" name="Picture 3" descr="C:\Users\AVega19\AppData\Local\Microsoft\Windows\Temporary Internet Files\Content.IE5\7GUJ3QPY\5805160048_7011051cda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10007" r="10492" b="10492"/>
          <a:stretch>
            <a:fillRect/>
          </a:stretch>
        </p:blipFill>
        <p:spPr bwMode="auto">
          <a:xfrm>
            <a:off x="1600200" y="3962400"/>
            <a:ext cx="2298700" cy="2286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4" descr="C:\Users\AVega19\AppData\Local\Microsoft\Windows\Temporary Internet Files\Content.IE5\K2MW5M7C\Safety-First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63" y="3962400"/>
            <a:ext cx="2286000" cy="2286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4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457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 smtClean="0"/>
              <a:t>Product Design</a:t>
            </a:r>
            <a:endParaRPr lang="en-US" u="sng" dirty="0"/>
          </a:p>
        </p:txBody>
      </p:sp>
      <p:sp>
        <p:nvSpPr>
          <p:cNvPr id="16387" name="Text Placeholder 4"/>
          <p:cNvSpPr>
            <a:spLocks noGrp="1"/>
          </p:cNvSpPr>
          <p:nvPr>
            <p:ph type="body" idx="2"/>
          </p:nvPr>
        </p:nvSpPr>
        <p:spPr>
          <a:xfrm>
            <a:off x="6324600" y="762000"/>
            <a:ext cx="2514600" cy="55626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/>
              <a:t>Infrared Sensor :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/>
              <a:t>Recognize human movement by detecting incident Infrared Radiation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altLang="en-US" dirty="0" smtClean="0"/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/>
              <a:t>Motion Sensor and Bluetooth Technology: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/>
              <a:t>To connect to Bluetooth enabled devices for object proximity alarm and  statistics tracking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altLang="en-US" dirty="0" smtClean="0"/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Neoprene Material: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Safe to use next to your skin and should not affect a latex allergy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altLang="en-US" dirty="0" smtClean="0"/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/>
              <a:t>GYB App and Website: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/>
              <a:t>To sync your device and keep track of your statistics</a:t>
            </a:r>
          </a:p>
        </p:txBody>
      </p:sp>
      <p:sp>
        <p:nvSpPr>
          <p:cNvPr id="1638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pic>
        <p:nvPicPr>
          <p:cNvPr id="16390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1"/>
            <a:ext cx="422030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2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57600"/>
            <a:ext cx="2743200" cy="265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316348" y="24246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Bracelet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392056" y="58674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Bike Clip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Product Design – GYB App &amp; Website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125"/>
          </a:xfrm>
        </p:spPr>
        <p:txBody>
          <a:bodyPr/>
          <a:lstStyle/>
          <a:p>
            <a:r>
              <a:rPr lang="en-US" dirty="0" smtClean="0"/>
              <a:t>Settings</a:t>
            </a:r>
          </a:p>
          <a:p>
            <a:pPr lvl="1"/>
            <a:r>
              <a:rPr lang="en-US" dirty="0" smtClean="0"/>
              <a:t>Sensitivity Level Adjustability</a:t>
            </a:r>
          </a:p>
          <a:p>
            <a:pPr lvl="2"/>
            <a:r>
              <a:rPr lang="en-US" dirty="0" smtClean="0"/>
              <a:t>compare </a:t>
            </a:r>
            <a:r>
              <a:rPr lang="en-US" dirty="0"/>
              <a:t>a car, human, or small animal</a:t>
            </a:r>
          </a:p>
          <a:p>
            <a:pPr lvl="1"/>
            <a:r>
              <a:rPr lang="en-US" dirty="0" smtClean="0"/>
              <a:t>Distance Alarm Adjustability 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measure the amount of feet you want to be alarmed</a:t>
            </a:r>
          </a:p>
          <a:p>
            <a:pPr lvl="1"/>
            <a:r>
              <a:rPr lang="en-US" dirty="0" smtClean="0"/>
              <a:t>Alert Method Adjustability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you want your alarm to vibrate, </a:t>
            </a:r>
            <a:r>
              <a:rPr lang="en-US" dirty="0" smtClean="0"/>
              <a:t>beep or </a:t>
            </a:r>
            <a:r>
              <a:rPr lang="en-US" dirty="0"/>
              <a:t>pause </a:t>
            </a:r>
            <a:r>
              <a:rPr lang="en-US" dirty="0" smtClean="0"/>
              <a:t>music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8" y="3886200"/>
            <a:ext cx="1280160" cy="2279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57500"/>
            <a:ext cx="1280160" cy="2279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8" y="1295400"/>
            <a:ext cx="1280160" cy="2279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Product Design – Infrared Sensor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775" cy="49371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Characteristics</a:t>
            </a:r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Contact-less Infrared Thermopile Sensor Breakout </a:t>
            </a:r>
          </a:p>
          <a:p>
            <a:pPr lvl="1" eaLnBrk="1" hangingPunct="1"/>
            <a:r>
              <a:rPr lang="en-US" altLang="en-US" dirty="0" smtClean="0"/>
              <a:t>$12.50 per unit</a:t>
            </a:r>
          </a:p>
          <a:p>
            <a:pPr lvl="1" eaLnBrk="1" hangingPunct="1"/>
            <a:r>
              <a:rPr lang="en-US" altLang="en-US" dirty="0" smtClean="0"/>
              <a:t>adafruit.com</a:t>
            </a:r>
          </a:p>
        </p:txBody>
      </p:sp>
      <p:sp>
        <p:nvSpPr>
          <p:cNvPr id="17412" name="Content Placeholder 1"/>
          <p:cNvSpPr>
            <a:spLocks noGrp="1"/>
          </p:cNvSpPr>
          <p:nvPr>
            <p:ph sz="quarter" idx="2"/>
          </p:nvPr>
        </p:nvSpPr>
        <p:spPr>
          <a:xfrm>
            <a:off x="4632325" y="1216025"/>
            <a:ext cx="4041775" cy="4937125"/>
          </a:xfrm>
        </p:spPr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altLang="en-US" dirty="0" smtClean="0"/>
              <a:t>Detects disturbances in the infrared spectrum such as person or animal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 smtClean="0"/>
              <a:t>Recognize human movement by detecting incident Infrared Radiation which varies in proportion to temperature between human body surfaces and surroundings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dirty="0" smtClean="0"/>
              <a:t>The sensibility level can be adjusted to ignore multiple small animals</a:t>
            </a:r>
          </a:p>
          <a:p>
            <a:pPr marL="0" indent="0" eaLnBrk="1" hangingPunct="1">
              <a:buFont typeface="Wingdings 3" pitchFamily="18" charset="2"/>
              <a:buNone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9630" r="27718" b="6296"/>
          <a:stretch>
            <a:fillRect/>
          </a:stretch>
        </p:blipFill>
        <p:spPr bwMode="auto">
          <a:xfrm>
            <a:off x="914400" y="1828800"/>
            <a:ext cx="3328988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Product Design – </a:t>
            </a:r>
            <a:r>
              <a:rPr lang="en-US" altLang="en-US" sz="2800" dirty="0" smtClean="0"/>
              <a:t>Motion Sensor and             Bluetooth Technology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775" cy="49371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Characteristics</a:t>
            </a:r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Motion Sensor and Bluetooth Technology</a:t>
            </a:r>
          </a:p>
          <a:p>
            <a:pPr lvl="1" eaLnBrk="1" hangingPunct="1"/>
            <a:r>
              <a:rPr lang="en-US" altLang="en-US" dirty="0" smtClean="0"/>
              <a:t>$5.37 - $7.22 per unit</a:t>
            </a:r>
          </a:p>
          <a:p>
            <a:pPr lvl="1" eaLnBrk="1" hangingPunct="1"/>
            <a:r>
              <a:rPr lang="en-US" altLang="en-US" dirty="0" smtClean="0"/>
              <a:t>invensense.com</a:t>
            </a:r>
          </a:p>
        </p:txBody>
      </p:sp>
      <p:sp>
        <p:nvSpPr>
          <p:cNvPr id="17412" name="Content Placeholder 1"/>
          <p:cNvSpPr>
            <a:spLocks noGrp="1"/>
          </p:cNvSpPr>
          <p:nvPr>
            <p:ph sz="quarter" idx="2"/>
          </p:nvPr>
        </p:nvSpPr>
        <p:spPr>
          <a:xfrm>
            <a:off x="3810001" y="1216025"/>
            <a:ext cx="4864100" cy="4937125"/>
          </a:xfrm>
        </p:spPr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altLang="en-US" sz="2000" dirty="0" smtClean="0"/>
              <a:t>First generation 9-axis activity detection part, working in conjunction with the AAR™ activity detection library.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 err="1" smtClean="0"/>
              <a:t>InvenSense</a:t>
            </a:r>
            <a:r>
              <a:rPr lang="en-US" altLang="en-US" sz="2000" dirty="0" smtClean="0"/>
              <a:t> ‘</a:t>
            </a:r>
            <a:r>
              <a:rPr lang="en-US" altLang="en-US" sz="2000" dirty="0" err="1" smtClean="0"/>
              <a:t>AlwaysOn</a:t>
            </a:r>
            <a:r>
              <a:rPr lang="en-US" altLang="en-US" sz="2000" dirty="0" smtClean="0"/>
              <a:t>’ low power sensor can detect run, walk, bike, no-motion, and sleep analysis on a wrist worn wearable device.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 smtClean="0"/>
              <a:t>The enabling force behind the wearable sensor revolution will be ultra-low power wireless connectivity that will transmit data from the wearable device to a phone, tablet, or PC via Bluetooth® smart technology (a lower power version of standard Bluetooth).</a:t>
            </a:r>
          </a:p>
          <a:p>
            <a:pPr lvl="1" eaLnBrk="1" hangingPunct="1">
              <a:buFont typeface="Arial" charset="0"/>
              <a:buChar char="•"/>
            </a:pPr>
            <a:endParaRPr lang="en-US" altLang="en-US" sz="2000" dirty="0" smtClean="0"/>
          </a:p>
        </p:txBody>
      </p:sp>
      <p:sp>
        <p:nvSpPr>
          <p:cNvPr id="17414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85987"/>
            <a:ext cx="14763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23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Product Design – Neoprene Material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775" cy="4937125"/>
          </a:xfrm>
        </p:spPr>
        <p:txBody>
          <a:bodyPr>
            <a:normAutofit fontScale="850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Characteristics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altLang="en-US" dirty="0">
              <a:solidFill>
                <a:schemeClr val="tx2"/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altLang="en-US" dirty="0">
              <a:solidFill>
                <a:schemeClr val="tx2"/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altLang="en-US" dirty="0">
              <a:solidFill>
                <a:schemeClr val="tx2"/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Wingdings 3" pitchFamily="18" charset="2"/>
              <a:buNone/>
              <a:defRPr/>
            </a:pPr>
            <a:r>
              <a:rPr lang="en-US" sz="1300" i="1" dirty="0" smtClean="0">
                <a:solidFill>
                  <a:schemeClr val="tx2"/>
                </a:solidFill>
              </a:rPr>
              <a:t>Image </a:t>
            </a:r>
            <a:r>
              <a:rPr lang="en-US" sz="1300" i="1" dirty="0">
                <a:solidFill>
                  <a:schemeClr val="tx2"/>
                </a:solidFill>
              </a:rPr>
              <a:t>from </a:t>
            </a:r>
            <a:r>
              <a:rPr lang="en-US" sz="1300" i="1" dirty="0" smtClean="0">
                <a:solidFill>
                  <a:schemeClr val="tx2"/>
                </a:solidFill>
              </a:rPr>
              <a:t>ewetsuits.com</a:t>
            </a:r>
            <a:endParaRPr lang="en-US" altLang="en-US" sz="1300" dirty="0">
              <a:solidFill>
                <a:schemeClr val="tx2"/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$35.64 per sheet (1/8”X</a:t>
            </a:r>
            <a:r>
              <a:rPr lang="en-US" altLang="en-US" dirty="0">
                <a:solidFill>
                  <a:schemeClr val="tx2"/>
                </a:solidFill>
              </a:rPr>
              <a:t> </a:t>
            </a:r>
            <a:r>
              <a:rPr lang="en-US" altLang="en-US" dirty="0" smtClean="0">
                <a:solidFill>
                  <a:schemeClr val="tx2"/>
                </a:solidFill>
              </a:rPr>
              <a:t>50” X80”) which equals 800 bands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Approximately $0.05 per unit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foamorder.com/neoprene.html</a:t>
            </a:r>
          </a:p>
        </p:txBody>
      </p:sp>
      <p:sp>
        <p:nvSpPr>
          <p:cNvPr id="20484" name="Content Placeholder 1"/>
          <p:cNvSpPr>
            <a:spLocks noGrp="1"/>
          </p:cNvSpPr>
          <p:nvPr>
            <p:ph sz="quarter" idx="2"/>
          </p:nvPr>
        </p:nvSpPr>
        <p:spPr>
          <a:xfrm>
            <a:off x="4632325" y="1216025"/>
            <a:ext cx="4041775" cy="4937125"/>
          </a:xfrm>
        </p:spPr>
        <p:txBody>
          <a:bodyPr/>
          <a:lstStyle/>
          <a:p>
            <a:pPr eaLnBrk="1" hangingPunct="1"/>
            <a:r>
              <a:rPr lang="en-US" altLang="en-US" sz="2300" dirty="0" smtClean="0">
                <a:solidFill>
                  <a:schemeClr val="tx2"/>
                </a:solidFill>
              </a:rPr>
              <a:t>NEOPRENE is a synthetic rubber material designed to act flexibly, durably, and to resist breakdown by water</a:t>
            </a:r>
          </a:p>
          <a:p>
            <a:pPr eaLnBrk="1" hangingPunct="1"/>
            <a:r>
              <a:rPr lang="en-US" altLang="en-US" sz="2300" dirty="0" smtClean="0">
                <a:solidFill>
                  <a:schemeClr val="tx2"/>
                </a:solidFill>
              </a:rPr>
              <a:t>The many uses of Neoprene include: wet suits, waders, insulated can holders, sports gloves, mouse pads, pet collars, elbow and knee pads, orthopedic braces, tack gear</a:t>
            </a:r>
          </a:p>
          <a:p>
            <a:pPr eaLnBrk="1" hangingPunct="1"/>
            <a:r>
              <a:rPr lang="en-US" altLang="en-US" sz="2300" dirty="0" smtClean="0">
                <a:solidFill>
                  <a:schemeClr val="tx2"/>
                </a:solidFill>
              </a:rPr>
              <a:t>Skin friendly material</a:t>
            </a:r>
          </a:p>
          <a:p>
            <a:pPr eaLnBrk="1" hangingPunct="1"/>
            <a:endParaRPr lang="en-US" altLang="en-US" sz="2300" dirty="0" smtClean="0">
              <a:solidFill>
                <a:schemeClr val="tx2"/>
              </a:solidFill>
            </a:endParaRPr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t="39584" r="53967" b="22292"/>
          <a:stretch>
            <a:fillRect/>
          </a:stretch>
        </p:blipFill>
        <p:spPr bwMode="auto">
          <a:xfrm>
            <a:off x="1189038" y="1828800"/>
            <a:ext cx="2544762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Our Competition – Product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763265" y="5786735"/>
            <a:ext cx="7686143" cy="4616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ONLY THE GYB PROVIDES  </a:t>
            </a:r>
            <a:r>
              <a:rPr lang="en-US" sz="2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YOU WITH THE SAFETY YOU NEED!</a:t>
            </a:r>
          </a:p>
        </p:txBody>
      </p:sp>
      <p:sp>
        <p:nvSpPr>
          <p:cNvPr id="2" name="Rectangle 1"/>
          <p:cNvSpPr/>
          <p:nvPr/>
        </p:nvSpPr>
        <p:spPr>
          <a:xfrm>
            <a:off x="420549" y="5786735"/>
            <a:ext cx="8418651" cy="46166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20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>
                <a:solidFill>
                  <a:schemeClr val="tx2"/>
                </a:solidFill>
                <a:latin typeface="Calibri" pitchFamily="34" charset="0"/>
              </a:rPr>
              <a:t>YLDP 2015 - Team 1 - The GYB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745827"/>
              </p:ext>
            </p:extLst>
          </p:nvPr>
        </p:nvGraphicFramePr>
        <p:xfrm>
          <a:off x="762000" y="1371600"/>
          <a:ext cx="7603332" cy="40474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0833"/>
                <a:gridCol w="1900833"/>
                <a:gridCol w="1900833"/>
                <a:gridCol w="1900833"/>
              </a:tblGrid>
              <a:tr h="572775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GYB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Fitbit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Jawbone</a:t>
                      </a:r>
                      <a:endParaRPr lang="en-US" dirty="0"/>
                    </a:p>
                  </a:txBody>
                  <a:tcPr/>
                </a:tc>
              </a:tr>
              <a:tr h="572775">
                <a:tc>
                  <a:txBody>
                    <a:bodyPr/>
                    <a:lstStyle/>
                    <a:p>
                      <a:r>
                        <a:rPr lang="en-US" dirty="0" smtClean="0"/>
                        <a:t>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0850"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r>
                        <a:rPr lang="en-US" baseline="0" dirty="0" smtClean="0"/>
                        <a:t>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91475">
                <a:tc>
                  <a:txBody>
                    <a:bodyPr/>
                    <a:lstStyle/>
                    <a:p>
                      <a:r>
                        <a:rPr lang="en-US" dirty="0" smtClean="0"/>
                        <a:t>Distance Traveled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38846">
                <a:tc>
                  <a:txBody>
                    <a:bodyPr/>
                    <a:lstStyle/>
                    <a:p>
                      <a:r>
                        <a:rPr lang="en-US" dirty="0" smtClean="0"/>
                        <a:t>Calories Burned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72775">
                <a:tc>
                  <a:txBody>
                    <a:bodyPr/>
                    <a:lstStyle/>
                    <a:p>
                      <a:r>
                        <a:rPr lang="en-US" dirty="0" smtClean="0"/>
                        <a:t>Sleep</a:t>
                      </a:r>
                      <a:r>
                        <a:rPr lang="en-US" baseline="0" dirty="0" smtClean="0"/>
                        <a:t> Tracker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54304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878</TotalTime>
  <Words>1721</Words>
  <Application>Microsoft Office PowerPoint</Application>
  <PresentationFormat>On-screen Show (4:3)</PresentationFormat>
  <Paragraphs>270</Paragraphs>
  <Slides>27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Origin</vt:lpstr>
      <vt:lpstr> YLDP TEAM 1 Business Case Presentation</vt:lpstr>
      <vt:lpstr>What is the GYB – Product Overview</vt:lpstr>
      <vt:lpstr>What is the GYB – Product Overview</vt:lpstr>
      <vt:lpstr>Product Design</vt:lpstr>
      <vt:lpstr>Product Design – GYB App &amp; Website</vt:lpstr>
      <vt:lpstr>Product Design – Infrared Sensor</vt:lpstr>
      <vt:lpstr>Product Design – Motion Sensor and             Bluetooth Technology</vt:lpstr>
      <vt:lpstr>Product Design – Neoprene Material</vt:lpstr>
      <vt:lpstr>Our Competition – Product Overview</vt:lpstr>
      <vt:lpstr>Manufacturing Plan and Cost  </vt:lpstr>
      <vt:lpstr>Marketing Research</vt:lpstr>
      <vt:lpstr>Marketing Research </vt:lpstr>
      <vt:lpstr>Marketing Plan – 1st year</vt:lpstr>
      <vt:lpstr>Marketing Plan – after 1st year</vt:lpstr>
      <vt:lpstr>Financials</vt:lpstr>
      <vt:lpstr>Fitness Tracker Sales</vt:lpstr>
      <vt:lpstr>Financial Assumptions</vt:lpstr>
      <vt:lpstr>Financial Details</vt:lpstr>
      <vt:lpstr>Summary</vt:lpstr>
      <vt:lpstr>Team 1 Lessons Learned</vt:lpstr>
      <vt:lpstr>Thank You</vt:lpstr>
      <vt:lpstr>Questions</vt:lpstr>
      <vt:lpstr>PowerPoint Presentation</vt:lpstr>
      <vt:lpstr>Product Design -  Bluetooth Technology</vt:lpstr>
      <vt:lpstr>Product Design – MPU-9255 </vt:lpstr>
      <vt:lpstr>Product Design – MPU-9255 </vt:lpstr>
      <vt:lpstr>Marketing Expense - Patents</vt:lpstr>
    </vt:vector>
  </TitlesOfParts>
  <Company>Johnson &amp; Johnson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Technology/Manufacturing</dc:title>
  <dc:creator>Vega, Alejandra [VISUS]</dc:creator>
  <cp:lastModifiedBy>Vega, Alejandra [VISUS]</cp:lastModifiedBy>
  <cp:revision>63</cp:revision>
  <dcterms:created xsi:type="dcterms:W3CDTF">2015-02-11T18:30:25Z</dcterms:created>
  <dcterms:modified xsi:type="dcterms:W3CDTF">2015-05-12T16:52:04Z</dcterms:modified>
</cp:coreProperties>
</file>